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388" r:id="rId2"/>
    <p:sldId id="389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288" r:id="rId13"/>
    <p:sldId id="383" r:id="rId14"/>
    <p:sldId id="384" r:id="rId15"/>
    <p:sldId id="385" r:id="rId16"/>
    <p:sldId id="387" r:id="rId17"/>
    <p:sldId id="38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98" autoAdjust="0"/>
  </p:normalViewPr>
  <p:slideViewPr>
    <p:cSldViewPr>
      <p:cViewPr varScale="1">
        <p:scale>
          <a:sx n="111" d="100"/>
          <a:sy n="111" d="100"/>
        </p:scale>
        <p:origin x="-16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4927A-AA25-49CD-AF06-85B1292EA8A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F3D41-94F4-47E2-A46F-A40DE5E64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741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10F25AA-8DC5-443E-B556-3FD0BC160FE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59601E-E421-433B-AD9C-454B86763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F25AA-8DC5-443E-B556-3FD0BC160FE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601E-E421-433B-AD9C-454B86763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10F25AA-8DC5-443E-B556-3FD0BC160FE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359601E-E421-433B-AD9C-454B86763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F25AA-8DC5-443E-B556-3FD0BC160FE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59601E-E421-433B-AD9C-454B86763F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F25AA-8DC5-443E-B556-3FD0BC160FE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359601E-E421-433B-AD9C-454B86763F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0F25AA-8DC5-443E-B556-3FD0BC160FE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59601E-E421-433B-AD9C-454B86763F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0F25AA-8DC5-443E-B556-3FD0BC160FE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59601E-E421-433B-AD9C-454B86763F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F25AA-8DC5-443E-B556-3FD0BC160FE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59601E-E421-433B-AD9C-454B86763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F25AA-8DC5-443E-B556-3FD0BC160FE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59601E-E421-433B-AD9C-454B86763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F25AA-8DC5-443E-B556-3FD0BC160FE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59601E-E421-433B-AD9C-454B86763F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10F25AA-8DC5-443E-B556-3FD0BC160FE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359601E-E421-433B-AD9C-454B86763F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0F25AA-8DC5-443E-B556-3FD0BC160FEC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59601E-E421-433B-AD9C-454B86763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39752" y="2132856"/>
            <a:ext cx="6696744" cy="3806552"/>
          </a:xfrm>
        </p:spPr>
        <p:txBody>
          <a:bodyPr>
            <a:normAutofit fontScale="90000"/>
          </a:bodyPr>
          <a:lstStyle/>
          <a:p>
            <a:pPr lvl="0"/>
            <a:r>
              <a:rPr lang="en-US" sz="7200" dirty="0" err="1" smtClean="0"/>
              <a:t>ASErvice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4900" dirty="0" smtClean="0"/>
              <a:t>Выгрузка информации из </a:t>
            </a:r>
            <a:r>
              <a:rPr lang="en-US" sz="4900" dirty="0" err="1" smtClean="0"/>
              <a:t>AService</a:t>
            </a:r>
            <a:r>
              <a:rPr lang="en-US" sz="4900" dirty="0" smtClean="0"/>
              <a:t> </a:t>
            </a:r>
            <a:r>
              <a:rPr lang="ru-RU" sz="4900" dirty="0" smtClean="0"/>
              <a:t>в </a:t>
            </a:r>
            <a:r>
              <a:rPr lang="en-US" sz="4900" dirty="0" smtClean="0"/>
              <a:t>SAP</a:t>
            </a: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Инструкция</a:t>
            </a:r>
            <a:endParaRPr 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dirty="0" smtClean="0"/>
              <a:t>Выгрузка информации из </a:t>
            </a:r>
            <a:r>
              <a:rPr lang="en-US" sz="3400" dirty="0" err="1" smtClean="0"/>
              <a:t>AService</a:t>
            </a:r>
            <a:r>
              <a:rPr lang="en-US" sz="3400" dirty="0" smtClean="0"/>
              <a:t> </a:t>
            </a:r>
            <a:r>
              <a:rPr lang="ru-RU" sz="3400" dirty="0" smtClean="0"/>
              <a:t>в </a:t>
            </a:r>
            <a:r>
              <a:rPr lang="en-US" sz="3400" dirty="0" smtClean="0"/>
              <a:t>1C</a:t>
            </a:r>
            <a:endParaRPr lang="ru-RU" sz="3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994848" cy="471281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При этом номер заказа и номера изделий будут в формате </a:t>
            </a:r>
            <a:r>
              <a:rPr lang="ru-RU" sz="1800" dirty="0" err="1" smtClean="0"/>
              <a:t>Aservice</a:t>
            </a:r>
            <a:r>
              <a:rPr lang="ru-RU" sz="1800" dirty="0" smtClean="0"/>
              <a:t>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348880"/>
            <a:ext cx="5930900" cy="33797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dirty="0" smtClean="0"/>
              <a:t>Выгрузка информации из </a:t>
            </a:r>
            <a:r>
              <a:rPr lang="en-US" sz="3400" dirty="0" err="1" smtClean="0"/>
              <a:t>AService</a:t>
            </a:r>
            <a:r>
              <a:rPr lang="en-US" sz="3400" dirty="0" smtClean="0"/>
              <a:t> </a:t>
            </a:r>
            <a:r>
              <a:rPr lang="ru-RU" sz="3400" dirty="0" smtClean="0"/>
              <a:t>в </a:t>
            </a:r>
            <a:r>
              <a:rPr lang="en-US" sz="3400" dirty="0" smtClean="0"/>
              <a:t>1C</a:t>
            </a:r>
            <a:endParaRPr lang="ru-RU" sz="3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994848" cy="6873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Карточка номенклатуры будет иметь вид, аналогичный СВ из </a:t>
            </a:r>
            <a:r>
              <a:rPr lang="ru-RU" sz="1800" dirty="0" err="1" smtClean="0"/>
              <a:t>Gates</a:t>
            </a:r>
            <a:r>
              <a:rPr lang="ru-RU" sz="1800" dirty="0" smtClean="0"/>
              <a:t>, за исключением Артикула и всех полей, где он используется: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348880"/>
            <a:ext cx="5930900" cy="40147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39752" y="2132856"/>
            <a:ext cx="6696744" cy="3806552"/>
          </a:xfrm>
        </p:spPr>
        <p:txBody>
          <a:bodyPr>
            <a:normAutofit fontScale="90000"/>
          </a:bodyPr>
          <a:lstStyle/>
          <a:p>
            <a:r>
              <a:rPr lang="en-US" sz="7200" dirty="0" err="1" smtClean="0"/>
              <a:t>ASErvice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4000" dirty="0" smtClean="0"/>
              <a:t>импорт заказов в</a:t>
            </a:r>
            <a:r>
              <a:rPr lang="ru-RU" sz="6000" dirty="0" smtClean="0"/>
              <a:t> </a:t>
            </a:r>
            <a:r>
              <a:rPr lang="en-US" sz="4000" dirty="0" smtClean="0"/>
              <a:t>Gates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>из </a:t>
            </a:r>
            <a:r>
              <a:rPr lang="en-US" sz="3500" dirty="0" err="1" smtClean="0"/>
              <a:t>aservice</a:t>
            </a:r>
            <a:r>
              <a:rPr lang="en-US" sz="4900" dirty="0" smtClean="0"/>
              <a:t> </a:t>
            </a: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Инструкция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Импорт заказов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354888" cy="1191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/>
              <a:t>Для импорта заказов из </a:t>
            </a:r>
            <a:r>
              <a:rPr lang="en-US" sz="2200" dirty="0" err="1" smtClean="0"/>
              <a:t>Aservice</a:t>
            </a:r>
            <a:r>
              <a:rPr lang="en-US" sz="2200" dirty="0" smtClean="0"/>
              <a:t> </a:t>
            </a:r>
            <a:r>
              <a:rPr lang="ru-RU" sz="2200" dirty="0" smtClean="0"/>
              <a:t>в </a:t>
            </a:r>
            <a:r>
              <a:rPr lang="en-US" sz="2200" dirty="0" smtClean="0"/>
              <a:t>Gates</a:t>
            </a:r>
            <a:r>
              <a:rPr lang="ru-RU" sz="2200" dirty="0" smtClean="0"/>
              <a:t> необходимо выполнить следующее:</a:t>
            </a:r>
          </a:p>
          <a:p>
            <a:pPr marL="457200" indent="-457200">
              <a:buClr>
                <a:srgbClr val="92D050"/>
              </a:buClr>
              <a:buSzPct val="100000"/>
              <a:buFont typeface="+mj-lt"/>
              <a:buAutoNum type="arabicPeriod"/>
            </a:pPr>
            <a:r>
              <a:rPr lang="en-US" sz="2200" dirty="0" smtClean="0"/>
              <a:t> </a:t>
            </a:r>
            <a:r>
              <a:rPr lang="ru-RU" sz="2200" dirty="0" smtClean="0"/>
              <a:t>создать заказ в </a:t>
            </a:r>
            <a:r>
              <a:rPr lang="en-US" sz="2200" dirty="0" err="1" smtClean="0"/>
              <a:t>Aservice</a:t>
            </a:r>
            <a:r>
              <a:rPr lang="ru-RU" sz="2200" dirty="0" smtClean="0"/>
              <a:t>;</a:t>
            </a:r>
          </a:p>
          <a:p>
            <a:pPr marL="457200" indent="-457200">
              <a:buClr>
                <a:srgbClr val="92D050"/>
              </a:buClr>
              <a:buSzPct val="100000"/>
              <a:buFont typeface="+mj-lt"/>
              <a:buAutoNum type="arabicPeriod"/>
            </a:pPr>
            <a:r>
              <a:rPr lang="ru-RU" sz="2200" dirty="0" smtClean="0"/>
              <a:t> войти в </a:t>
            </a:r>
            <a:r>
              <a:rPr lang="en-US" sz="2200" dirty="0" smtClean="0"/>
              <a:t>Gates</a:t>
            </a:r>
            <a:r>
              <a:rPr lang="ru-RU" sz="2200" dirty="0" smtClean="0"/>
              <a:t> в раздел «Клиенты», выбрать Клиента;</a:t>
            </a:r>
          </a:p>
          <a:p>
            <a:pPr marL="457200" indent="-457200">
              <a:buClr>
                <a:srgbClr val="92D050"/>
              </a:buClr>
              <a:buSzPct val="100000"/>
              <a:buFont typeface="+mj-lt"/>
              <a:buAutoNum type="arabicPeriod"/>
            </a:pPr>
            <a:r>
              <a:rPr lang="ru-RU" sz="2200" dirty="0" smtClean="0"/>
              <a:t> во вкладке «Заказы» выбрать пункт «Импорт секционных ворот из </a:t>
            </a:r>
            <a:r>
              <a:rPr lang="en-US" sz="2200" dirty="0" err="1" smtClean="0"/>
              <a:t>AService</a:t>
            </a:r>
            <a:r>
              <a:rPr lang="ru-RU" sz="2200" dirty="0" smtClean="0"/>
              <a:t>»;</a:t>
            </a:r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endParaRPr lang="ru-RU" sz="22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933056"/>
            <a:ext cx="4924425" cy="2619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868144" y="4149080"/>
            <a:ext cx="29523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2D050"/>
              </a:buClr>
            </a:pPr>
            <a:r>
              <a:rPr lang="ru-RU" i="1" dirty="0" smtClean="0">
                <a:solidFill>
                  <a:srgbClr val="FF0000"/>
                </a:solidFill>
              </a:rPr>
              <a:t>!</a:t>
            </a:r>
            <a:r>
              <a:rPr lang="ru-RU" i="1" dirty="0" smtClean="0"/>
              <a:t> Импортировать заказ в </a:t>
            </a:r>
            <a:r>
              <a:rPr lang="en-US" i="1" dirty="0" smtClean="0"/>
              <a:t>Gates</a:t>
            </a:r>
            <a:r>
              <a:rPr lang="ru-RU" i="1" dirty="0" smtClean="0"/>
              <a:t> можно изделия с любым статусом. Рекомендуется импортировать согласованные с клиентом заказы.</a:t>
            </a:r>
          </a:p>
        </p:txBody>
      </p:sp>
    </p:spTree>
    <p:extLst>
      <p:ext uri="{BB962C8B-B14F-4D97-AF65-F5344CB8AC3E}">
        <p14:creationId xmlns:p14="http://schemas.microsoft.com/office/powerpoint/2010/main" xmlns="" val="1602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Форма для внесения Код заказа из </a:t>
            </a:r>
            <a:r>
              <a:rPr lang="en-US" sz="3000" dirty="0" err="1" smtClean="0"/>
              <a:t>AService</a:t>
            </a:r>
            <a:r>
              <a:rPr lang="ru-RU" sz="3000" dirty="0" smtClean="0"/>
              <a:t> 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282880" cy="831321"/>
          </a:xfrm>
        </p:spPr>
        <p:txBody>
          <a:bodyPr>
            <a:noAutofit/>
          </a:bodyPr>
          <a:lstStyle/>
          <a:p>
            <a:pPr marL="457200" indent="-457200">
              <a:buClr>
                <a:srgbClr val="92D050"/>
              </a:buClr>
              <a:buSzPct val="100000"/>
              <a:buFont typeface="+mj-lt"/>
              <a:buAutoNum type="arabicPeriod" startAt="4"/>
            </a:pPr>
            <a:r>
              <a:rPr lang="ru-RU" sz="2200" dirty="0" smtClean="0"/>
              <a:t>Далее откроется форма:</a:t>
            </a:r>
          </a:p>
          <a:p>
            <a:pPr marL="457200" indent="-457200">
              <a:buClr>
                <a:srgbClr val="92D050"/>
              </a:buClr>
              <a:buSzPct val="100000"/>
              <a:buFont typeface="Wingdings" pitchFamily="2" charset="2"/>
              <a:buChar char="Ø"/>
            </a:pPr>
            <a:r>
              <a:rPr lang="ru-RU" sz="2200" dirty="0" smtClean="0"/>
              <a:t>в поле </a:t>
            </a:r>
            <a:r>
              <a:rPr lang="en-US" sz="2200" dirty="0" err="1" smtClean="0"/>
              <a:t>Ordeld</a:t>
            </a:r>
            <a:r>
              <a:rPr lang="ru-RU" sz="2200" dirty="0" smtClean="0"/>
              <a:t> необходимо внести Код заказа из </a:t>
            </a:r>
            <a:r>
              <a:rPr lang="en-US" sz="2200" dirty="0" err="1" smtClean="0"/>
              <a:t>Aservice</a:t>
            </a:r>
            <a:r>
              <a:rPr lang="ru-RU" sz="2200" dirty="0" smtClean="0"/>
              <a:t>, указанный в разделе «Партнерам» - «Заказы клиентов»;</a:t>
            </a:r>
          </a:p>
          <a:p>
            <a:pPr marL="457200" indent="-457200">
              <a:buClr>
                <a:srgbClr val="92D050"/>
              </a:buClr>
              <a:buSzPct val="100000"/>
              <a:buFont typeface="Wingdings" pitchFamily="2" charset="2"/>
              <a:buChar char="Ø"/>
            </a:pPr>
            <a:r>
              <a:rPr lang="ru-RU" sz="2200" dirty="0" smtClean="0"/>
              <a:t>в поле «Клиент </a:t>
            </a:r>
            <a:r>
              <a:rPr lang="en-US" sz="2200" dirty="0" smtClean="0"/>
              <a:t>Gates </a:t>
            </a:r>
            <a:r>
              <a:rPr lang="ru-RU" sz="2200" dirty="0" smtClean="0"/>
              <a:t>для загрузки» проверить, правильно ли указан Клиент, для которого будет импортироваться заказ; </a:t>
            </a:r>
            <a:endParaRPr lang="ru-RU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21429"/>
          <a:stretch>
            <a:fillRect/>
          </a:stretch>
        </p:blipFill>
        <p:spPr bwMode="auto">
          <a:xfrm>
            <a:off x="1259632" y="3501008"/>
            <a:ext cx="6327366" cy="316835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Заполненная форма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38864" cy="759313"/>
          </a:xfrm>
        </p:spPr>
        <p:txBody>
          <a:bodyPr>
            <a:noAutofit/>
          </a:bodyPr>
          <a:lstStyle/>
          <a:p>
            <a:pPr marL="457200" indent="-457200">
              <a:buClr>
                <a:srgbClr val="92D050"/>
              </a:buClr>
              <a:buSzPct val="100000"/>
              <a:buFont typeface="+mj-lt"/>
              <a:buAutoNum type="arabicPeriod" startAt="5"/>
            </a:pPr>
            <a:r>
              <a:rPr lang="ru-RU" sz="2200" dirty="0" smtClean="0"/>
              <a:t>После того, как внесли Код заказа из </a:t>
            </a:r>
            <a:r>
              <a:rPr lang="en-US" sz="2200" dirty="0" err="1" smtClean="0"/>
              <a:t>AService</a:t>
            </a:r>
            <a:r>
              <a:rPr lang="ru-RU" sz="2200" dirty="0" smtClean="0"/>
              <a:t>, необходимо нажать кнопку «Начать». </a:t>
            </a:r>
          </a:p>
          <a:p>
            <a:pPr marL="0" indent="0">
              <a:buNone/>
            </a:pPr>
            <a:r>
              <a:rPr lang="ru-RU" sz="2200" dirty="0" smtClean="0"/>
              <a:t>Когда импорт завершится, в поле формы появится сообщение: «Импорт завершен»</a:t>
            </a:r>
            <a:endParaRPr lang="ru-RU" sz="2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852936"/>
            <a:ext cx="4104456" cy="36853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Проблемы с импортом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210872" cy="543289"/>
          </a:xfrm>
        </p:spPr>
        <p:txBody>
          <a:bodyPr>
            <a:normAutofit fontScale="62500" lnSpcReduction="20000"/>
          </a:bodyPr>
          <a:lstStyle/>
          <a:p>
            <a:pPr marL="0" indent="0">
              <a:buClr>
                <a:srgbClr val="92D050"/>
              </a:buClr>
              <a:buNone/>
            </a:pPr>
            <a:r>
              <a:rPr lang="ru-RU" dirty="0" smtClean="0"/>
              <a:t>В поле сообщений также могут появляться комментарии к возникающим проблемам импорта.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40645"/>
          <a:stretch>
            <a:fillRect/>
          </a:stretch>
        </p:blipFill>
        <p:spPr bwMode="auto">
          <a:xfrm>
            <a:off x="1979712" y="2132856"/>
            <a:ext cx="52578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149080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данном примере ворота из заказа уже были импортированы в </a:t>
            </a:r>
            <a:r>
              <a:rPr lang="en-US" dirty="0" smtClean="0"/>
              <a:t>Gates </a:t>
            </a:r>
            <a:r>
              <a:rPr lang="ru-RU" dirty="0" smtClean="0"/>
              <a:t>и в заказе нет других ворот, подлежащих импорту.</a:t>
            </a:r>
          </a:p>
          <a:p>
            <a:endParaRPr lang="ru-RU" dirty="0" smtClean="0"/>
          </a:p>
          <a:p>
            <a:r>
              <a:rPr lang="ru-RU" i="1" dirty="0" smtClean="0"/>
              <a:t>В случае возникновения критичных ошибок импорта каких-либо ворот в заказе загрузка всего заказа будет отменена. О таких ситуациях необходимо сообщать программистам (</a:t>
            </a:r>
            <a:r>
              <a:rPr lang="en-US" i="1" dirty="0" err="1" smtClean="0"/>
              <a:t>AService</a:t>
            </a:r>
            <a:r>
              <a:rPr lang="en-US" i="1" dirty="0" smtClean="0"/>
              <a:t> </a:t>
            </a:r>
            <a:r>
              <a:rPr lang="en-US" i="1" dirty="0" smtClean="0"/>
              <a:t>/ </a:t>
            </a:r>
            <a:r>
              <a:rPr lang="ru-RU" i="1" dirty="0" smtClean="0"/>
              <a:t>раздел Поддержка) с указанием номера заказа, с которым возникли затруднения.</a:t>
            </a:r>
            <a:endParaRPr lang="ru-RU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Заказы на секционные ворота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38864" cy="831321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92D050"/>
              </a:buClr>
              <a:buSzPct val="100000"/>
              <a:buFont typeface="+mj-lt"/>
              <a:buAutoNum type="arabicPeriod" startAt="6"/>
            </a:pPr>
            <a:r>
              <a:rPr lang="ru-RU" sz="2200" dirty="0" smtClean="0"/>
              <a:t>Перейдя в «Заказы на секционные ворота» выбранного клиента, Вы увидите заказ, который был импортирован.</a:t>
            </a:r>
            <a:endParaRPr lang="ru-RU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704" t="6735" r="54313" b="62957"/>
          <a:stretch>
            <a:fillRect/>
          </a:stretch>
        </p:blipFill>
        <p:spPr bwMode="auto">
          <a:xfrm>
            <a:off x="1115615" y="2564904"/>
            <a:ext cx="7254139" cy="28803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 smtClean="0">
                <a:latin typeface="+mn-lt"/>
              </a:rPr>
              <a:t>Выгрузка информации из </a:t>
            </a:r>
            <a:r>
              <a:rPr lang="en-US" sz="3200" dirty="0" err="1" smtClean="0">
                <a:latin typeface="+mn-lt"/>
                <a:cs typeface="Calibri" pitchFamily="34" charset="0"/>
              </a:rPr>
              <a:t>Aservice</a:t>
            </a:r>
            <a:r>
              <a:rPr lang="en-US" sz="3200" dirty="0" smtClean="0">
                <a:latin typeface="+mn-lt"/>
              </a:rPr>
              <a:t> </a:t>
            </a:r>
            <a:r>
              <a:rPr lang="ru-RU" sz="3200" dirty="0" smtClean="0">
                <a:latin typeface="+mn-lt"/>
              </a:rPr>
              <a:t>в </a:t>
            </a:r>
            <a:r>
              <a:rPr lang="en-US" sz="3200" dirty="0" smtClean="0">
                <a:latin typeface="+mn-lt"/>
                <a:cs typeface="Calibri" pitchFamily="34" charset="0"/>
              </a:rPr>
              <a:t>SAP</a:t>
            </a:r>
            <a:r>
              <a:rPr lang="ru-RU" sz="3200" dirty="0" smtClean="0">
                <a:latin typeface="+mn-lt"/>
                <a:cs typeface="Calibri" pitchFamily="34" charset="0"/>
              </a:rPr>
              <a:t> </a:t>
            </a:r>
            <a:endParaRPr lang="ru-RU" sz="3200" dirty="0">
              <a:latin typeface="+mn-lt"/>
              <a:cs typeface="Calibri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994848" cy="515180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u="sng" dirty="0" smtClean="0"/>
              <a:t>Загрузка заказов в SAP из </a:t>
            </a:r>
            <a:r>
              <a:rPr lang="ru-RU" u="sng" dirty="0" err="1" smtClean="0"/>
              <a:t>Aservice</a:t>
            </a:r>
            <a:r>
              <a:rPr lang="ru-RU" u="sng" dirty="0" smtClean="0"/>
              <a:t>.</a:t>
            </a:r>
            <a:endParaRPr lang="ru-RU" dirty="0" smtClean="0"/>
          </a:p>
          <a:p>
            <a:pPr marL="0" indent="0">
              <a:buClr>
                <a:srgbClr val="92D050"/>
              </a:buClr>
              <a:buSzPct val="100000"/>
              <a:buNone/>
              <a:tabLst>
                <a:tab pos="0" algn="l"/>
              </a:tabLst>
            </a:pPr>
            <a:r>
              <a:rPr lang="ru-RU" dirty="0" smtClean="0"/>
              <a:t>Для загрузки заказов в SAP из </a:t>
            </a:r>
            <a:r>
              <a:rPr lang="ru-RU" dirty="0" err="1" smtClean="0"/>
              <a:t>Aservice</a:t>
            </a:r>
            <a:r>
              <a:rPr lang="ru-RU" dirty="0" smtClean="0"/>
              <a:t> необходимо сделать следующее:</a:t>
            </a:r>
          </a:p>
          <a:p>
            <a:pPr marL="514350" lvl="0" indent="-514350">
              <a:buClr>
                <a:srgbClr val="92D050"/>
              </a:buClr>
              <a:buSzPct val="100000"/>
              <a:buFont typeface="+mj-lt"/>
              <a:buAutoNum type="arabicPeriod"/>
            </a:pPr>
            <a:r>
              <a:rPr lang="ru-RU" dirty="0" smtClean="0"/>
              <a:t>Узнать номер Вашего заказа в SAP:</a:t>
            </a:r>
          </a:p>
          <a:p>
            <a:pPr marL="514350" indent="-514350">
              <a:buClr>
                <a:srgbClr val="92D050"/>
              </a:buClr>
              <a:buSzPct val="100000"/>
              <a:buNone/>
            </a:pPr>
            <a:r>
              <a:rPr lang="ru-RU" dirty="0" smtClean="0"/>
              <a:t>- если вы авторизованный пользователь SAP, то посмотреть номер заказа;</a:t>
            </a:r>
          </a:p>
          <a:p>
            <a:pPr marL="514350" indent="-514350">
              <a:buClr>
                <a:srgbClr val="92D050"/>
              </a:buClr>
              <a:buSzPct val="100000"/>
              <a:buNone/>
            </a:pPr>
            <a:r>
              <a:rPr lang="ru-RU" dirty="0" smtClean="0"/>
              <a:t>- если </a:t>
            </a:r>
            <a:r>
              <a:rPr lang="ru-RU" u="sng" dirty="0" smtClean="0"/>
              <a:t>неавторизованный,</a:t>
            </a:r>
            <a:r>
              <a:rPr lang="ru-RU" dirty="0" smtClean="0"/>
              <a:t> то связаться с менеджерами, работающими в SAP и узнать у них номер заказа либо попросить создать новый заказ и сказать его номер.</a:t>
            </a:r>
          </a:p>
          <a:p>
            <a:pPr marL="514350" indent="-514350">
              <a:buClr>
                <a:srgbClr val="92D050"/>
              </a:buClr>
              <a:buSzPct val="100000"/>
              <a:buFont typeface="+mj-lt"/>
              <a:buAutoNum type="arabicPeriod" startAt="3"/>
            </a:pPr>
            <a:r>
              <a:rPr lang="ru-RU" dirty="0" smtClean="0"/>
              <a:t>Зайдите в </a:t>
            </a:r>
            <a:r>
              <a:rPr lang="ru-RU" dirty="0" err="1" smtClean="0"/>
              <a:t>Aservice</a:t>
            </a:r>
            <a:r>
              <a:rPr lang="ru-RU" dirty="0" smtClean="0"/>
              <a:t> под свои логином и паролем.</a:t>
            </a:r>
          </a:p>
          <a:p>
            <a:pPr marL="514350" indent="-514350">
              <a:buClr>
                <a:srgbClr val="92D050"/>
              </a:buClr>
              <a:buSzPct val="100000"/>
              <a:buFont typeface="+mj-lt"/>
              <a:buAutoNum type="arabicPeriod" startAt="3"/>
            </a:pPr>
            <a:r>
              <a:rPr lang="ru-RU" dirty="0" smtClean="0"/>
              <a:t>Перейдите в раздел «Партнерам» выберите «Заказы клиентов».</a:t>
            </a:r>
          </a:p>
          <a:p>
            <a:pPr marL="514350" indent="-514350">
              <a:buClr>
                <a:srgbClr val="92D050"/>
              </a:buClr>
              <a:buSzPct val="100000"/>
              <a:buFont typeface="+mj-lt"/>
              <a:buAutoNum type="arabicPeriod" startAt="3"/>
            </a:pPr>
            <a:r>
              <a:rPr lang="ru-RU" dirty="0" smtClean="0"/>
              <a:t>Выделите необходимый заказ.</a:t>
            </a:r>
          </a:p>
          <a:p>
            <a:pPr marL="514350" indent="-514350">
              <a:buClr>
                <a:srgbClr val="92D050"/>
              </a:buClr>
              <a:buSzPct val="100000"/>
              <a:buFont typeface="+mj-lt"/>
              <a:buAutoNum type="arabicPeriod" startAt="3"/>
            </a:pPr>
            <a:r>
              <a:rPr lang="ru-RU" dirty="0" smtClean="0"/>
              <a:t>Нажмите кнопку «Загрузить в </a:t>
            </a:r>
            <a:r>
              <a:rPr lang="en-US" dirty="0" smtClean="0"/>
              <a:t>SAP</a:t>
            </a:r>
            <a:r>
              <a:rPr lang="ru-RU" dirty="0" smtClean="0"/>
              <a:t>» (кнопка находится слева).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 smtClean="0">
                <a:latin typeface="+mn-lt"/>
              </a:rPr>
              <a:t>Выгрузка информации из </a:t>
            </a:r>
            <a:r>
              <a:rPr lang="en-US" sz="3200" dirty="0" err="1" smtClean="0">
                <a:latin typeface="+mn-lt"/>
                <a:cs typeface="Calibri" pitchFamily="34" charset="0"/>
              </a:rPr>
              <a:t>Aservice</a:t>
            </a:r>
            <a:r>
              <a:rPr lang="en-US" sz="3200" dirty="0" smtClean="0">
                <a:latin typeface="+mn-lt"/>
              </a:rPr>
              <a:t> </a:t>
            </a:r>
            <a:r>
              <a:rPr lang="ru-RU" sz="3200" dirty="0" smtClean="0">
                <a:latin typeface="+mn-lt"/>
              </a:rPr>
              <a:t>в </a:t>
            </a:r>
            <a:r>
              <a:rPr lang="en-US" sz="3200" dirty="0" smtClean="0">
                <a:latin typeface="+mn-lt"/>
                <a:cs typeface="Calibri" pitchFamily="34" charset="0"/>
              </a:rPr>
              <a:t>SAP</a:t>
            </a:r>
            <a:endParaRPr lang="ru-RU" sz="3200" dirty="0">
              <a:latin typeface="+mn-lt"/>
              <a:cs typeface="Calibri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354888" cy="2271481"/>
          </a:xfrm>
        </p:spPr>
        <p:txBody>
          <a:bodyPr>
            <a:normAutofit/>
          </a:bodyPr>
          <a:lstStyle/>
          <a:p>
            <a:pPr lvl="0">
              <a:buClr>
                <a:srgbClr val="92D050"/>
              </a:buClr>
              <a:buFont typeface="Wingdings" pitchFamily="2" charset="2"/>
              <a:buChar char="Ø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1844824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Рекомендуется выгружать в </a:t>
            </a:r>
            <a:r>
              <a:rPr lang="en-US" sz="2200" b="1" dirty="0" smtClean="0"/>
              <a:t>SAP </a:t>
            </a:r>
            <a:r>
              <a:rPr lang="ru-RU" sz="2200" b="1" dirty="0" smtClean="0"/>
              <a:t>заказы, согласованные с клиентом</a:t>
            </a:r>
            <a:endParaRPr lang="ru-RU" sz="22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852936"/>
            <a:ext cx="852328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+mn-lt"/>
              </a:rPr>
              <a:t>Выгрузка информации из </a:t>
            </a:r>
            <a:r>
              <a:rPr lang="en-US" sz="3200" dirty="0" err="1" smtClean="0">
                <a:latin typeface="+mn-lt"/>
                <a:cs typeface="Calibri" pitchFamily="34" charset="0"/>
              </a:rPr>
              <a:t>Aservice</a:t>
            </a:r>
            <a:r>
              <a:rPr lang="en-US" sz="3200" dirty="0" smtClean="0">
                <a:latin typeface="+mn-lt"/>
              </a:rPr>
              <a:t> </a:t>
            </a:r>
            <a:r>
              <a:rPr lang="ru-RU" sz="3200" dirty="0" smtClean="0">
                <a:latin typeface="+mn-lt"/>
              </a:rPr>
              <a:t>в </a:t>
            </a:r>
            <a:r>
              <a:rPr lang="en-US" sz="3200" dirty="0" smtClean="0">
                <a:latin typeface="+mn-lt"/>
                <a:cs typeface="Calibri" pitchFamily="34" charset="0"/>
              </a:rPr>
              <a:t>SAP</a:t>
            </a:r>
            <a:endParaRPr lang="ru-RU" sz="3200" dirty="0">
              <a:latin typeface="+mn-lt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066856" cy="1407385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92D050"/>
              </a:buClr>
              <a:buSzPct val="100000"/>
              <a:buFont typeface="+mj-lt"/>
              <a:buAutoNum type="arabicPeriod" startAt="7"/>
            </a:pPr>
            <a:r>
              <a:rPr lang="ru-RU" sz="2200" dirty="0" smtClean="0"/>
              <a:t>В появившемся диалоговом окне введите «Код запроса» (номер Вашего заказа в SAP, см. пункт 1)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5229200"/>
            <a:ext cx="7344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92D050"/>
              </a:buClr>
              <a:buFont typeface="+mj-lt"/>
              <a:buAutoNum type="arabicPeriod" startAt="8"/>
            </a:pPr>
            <a:r>
              <a:rPr lang="ru-RU" sz="2200" dirty="0" smtClean="0"/>
              <a:t>В результате заказ загрузится в  </a:t>
            </a:r>
            <a:r>
              <a:rPr lang="en-US" sz="2200" dirty="0" smtClean="0"/>
              <a:t>SAP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250" r="1284" b="1085"/>
          <a:stretch>
            <a:fillRect/>
          </a:stretch>
        </p:blipFill>
        <p:spPr bwMode="auto">
          <a:xfrm>
            <a:off x="1763688" y="2852936"/>
            <a:ext cx="5616624" cy="201622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39752" y="2132856"/>
            <a:ext cx="6696744" cy="3806552"/>
          </a:xfrm>
        </p:spPr>
        <p:txBody>
          <a:bodyPr>
            <a:normAutofit fontScale="90000"/>
          </a:bodyPr>
          <a:lstStyle/>
          <a:p>
            <a:pPr lvl="0"/>
            <a:r>
              <a:rPr lang="en-US" sz="7200" dirty="0" err="1" smtClean="0"/>
              <a:t>ASErvice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4700" dirty="0" smtClean="0"/>
              <a:t>Выгрузка информации из </a:t>
            </a:r>
            <a:r>
              <a:rPr lang="en-US" sz="4700" dirty="0" err="1" smtClean="0"/>
              <a:t>AService</a:t>
            </a:r>
            <a:r>
              <a:rPr lang="en-US" sz="4700" dirty="0" smtClean="0"/>
              <a:t> </a:t>
            </a:r>
            <a:r>
              <a:rPr lang="ru-RU" sz="4700" dirty="0" smtClean="0"/>
              <a:t>в </a:t>
            </a:r>
            <a:r>
              <a:rPr lang="en-US" sz="4700" dirty="0" smtClean="0"/>
              <a:t>1C</a:t>
            </a: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Инструкция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400" dirty="0" smtClean="0"/>
              <a:t>Выгрузка информации из </a:t>
            </a:r>
            <a:r>
              <a:rPr lang="en-US" sz="3400" dirty="0" err="1" smtClean="0"/>
              <a:t>AService</a:t>
            </a:r>
            <a:r>
              <a:rPr lang="en-US" sz="3400" dirty="0" smtClean="0"/>
              <a:t> </a:t>
            </a:r>
            <a:r>
              <a:rPr lang="ru-RU" sz="3400" dirty="0" smtClean="0"/>
              <a:t>в </a:t>
            </a:r>
            <a:r>
              <a:rPr lang="en-US" sz="3400" dirty="0" smtClean="0"/>
              <a:t>1C</a:t>
            </a:r>
            <a:endParaRPr lang="ru-RU" sz="3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066856" cy="21274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u="sng" dirty="0" smtClean="0"/>
              <a:t>Сотрудники ССБЕ</a:t>
            </a:r>
            <a:r>
              <a:rPr lang="ru-RU" sz="2000" dirty="0" smtClean="0"/>
              <a:t> могут импортировать в 1С заказы на секционные ворота серии </a:t>
            </a:r>
            <a:r>
              <a:rPr lang="en-US" sz="2000" dirty="0" smtClean="0"/>
              <a:t>Trend</a:t>
            </a:r>
            <a:r>
              <a:rPr lang="ru-RU" sz="2000" dirty="0" smtClean="0"/>
              <a:t>, </a:t>
            </a:r>
            <a:r>
              <a:rPr lang="en-US" sz="2000" dirty="0" err="1" smtClean="0"/>
              <a:t>ProTrend</a:t>
            </a:r>
            <a:r>
              <a:rPr lang="en-US" sz="2000" dirty="0" smtClean="0"/>
              <a:t>, </a:t>
            </a:r>
            <a:r>
              <a:rPr lang="en-US" sz="2000" dirty="0" err="1" smtClean="0"/>
              <a:t>AluTrend</a:t>
            </a:r>
            <a:r>
              <a:rPr lang="en-US" sz="2000" dirty="0" smtClean="0"/>
              <a:t> </a:t>
            </a:r>
            <a:r>
              <a:rPr lang="ru-RU" sz="2000" dirty="0" smtClean="0"/>
              <a:t>из </a:t>
            </a:r>
            <a:r>
              <a:rPr lang="en-US" sz="2000" dirty="0" err="1" smtClean="0"/>
              <a:t>AService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Для импорта изделий из </a:t>
            </a:r>
            <a:r>
              <a:rPr lang="en-US" sz="2000" dirty="0" err="1" smtClean="0"/>
              <a:t>AService</a:t>
            </a:r>
            <a:r>
              <a:rPr lang="en-US" sz="2000" dirty="0" smtClean="0"/>
              <a:t> </a:t>
            </a:r>
            <a:r>
              <a:rPr lang="ru-RU" sz="2000" dirty="0" smtClean="0"/>
              <a:t>в </a:t>
            </a:r>
            <a:r>
              <a:rPr lang="en-US" sz="2000" dirty="0" smtClean="0"/>
              <a:t>1C </a:t>
            </a:r>
            <a:r>
              <a:rPr lang="ru-RU" sz="2000" dirty="0" smtClean="0"/>
              <a:t>необходимо:</a:t>
            </a:r>
          </a:p>
          <a:p>
            <a:pPr marL="0" indent="0">
              <a:buClr>
                <a:srgbClr val="92D050"/>
              </a:buClr>
              <a:buFont typeface="Wingdings" pitchFamily="2" charset="2"/>
              <a:buChar char="Ø"/>
            </a:pPr>
            <a:r>
              <a:rPr lang="ru-RU" sz="2000" dirty="0" smtClean="0"/>
              <a:t> войти в 1С;</a:t>
            </a:r>
            <a:endParaRPr lang="en-US" sz="2000" dirty="0" smtClean="0"/>
          </a:p>
          <a:p>
            <a:pPr marL="0" indent="0">
              <a:buClr>
                <a:srgbClr val="92D050"/>
              </a:buClr>
              <a:buFont typeface="Wingdings" pitchFamily="2" charset="2"/>
              <a:buChar char="Ø"/>
            </a:pPr>
            <a:r>
              <a:rPr lang="ru-RU" sz="2000" dirty="0" smtClean="0"/>
              <a:t> выбрать документ «Расчет» по кнопке «Из файла», пункт контекстного меню «Ворота из </a:t>
            </a:r>
            <a:r>
              <a:rPr lang="en-US" sz="2000" dirty="0" err="1" smtClean="0"/>
              <a:t>AService</a:t>
            </a:r>
            <a:r>
              <a:rPr lang="ru-RU" sz="2000" dirty="0" smtClean="0"/>
              <a:t>»;</a:t>
            </a:r>
          </a:p>
          <a:p>
            <a:pPr marL="0" indent="0">
              <a:buNone/>
            </a:pPr>
            <a:endParaRPr lang="ru-RU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077072"/>
            <a:ext cx="2664296" cy="194813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dirty="0" smtClean="0"/>
              <a:t>Выгрузка информации из </a:t>
            </a:r>
            <a:r>
              <a:rPr lang="en-US" sz="3400" dirty="0" err="1" smtClean="0"/>
              <a:t>AService</a:t>
            </a:r>
            <a:r>
              <a:rPr lang="en-US" sz="3400" dirty="0" smtClean="0"/>
              <a:t> </a:t>
            </a:r>
            <a:r>
              <a:rPr lang="ru-RU" sz="3400" dirty="0" smtClean="0"/>
              <a:t>в </a:t>
            </a:r>
            <a:r>
              <a:rPr lang="en-US" sz="3400" dirty="0" smtClean="0"/>
              <a:t>1C</a:t>
            </a:r>
            <a:endParaRPr lang="ru-RU" sz="3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700809"/>
            <a:ext cx="8066856" cy="1080120"/>
          </a:xfrm>
        </p:spPr>
        <p:txBody>
          <a:bodyPr>
            <a:normAutofit/>
          </a:bodyPr>
          <a:lstStyle/>
          <a:p>
            <a:pPr marL="0" indent="0">
              <a:buClr>
                <a:srgbClr val="92D050"/>
              </a:buClr>
              <a:buFont typeface="Wingdings" pitchFamily="2" charset="2"/>
              <a:buChar char="Ø"/>
            </a:pPr>
            <a:r>
              <a:rPr lang="ru-RU" sz="1800" dirty="0" smtClean="0"/>
              <a:t> </a:t>
            </a:r>
            <a:r>
              <a:rPr lang="en-US" sz="1800" dirty="0" smtClean="0"/>
              <a:t> </a:t>
            </a:r>
            <a:r>
              <a:rPr lang="ru-RU" sz="1800" dirty="0" smtClean="0"/>
              <a:t>выбрать строку «</a:t>
            </a:r>
            <a:r>
              <a:rPr lang="en-US" sz="1800" dirty="0" err="1" smtClean="0"/>
              <a:t>AService</a:t>
            </a:r>
            <a:r>
              <a:rPr lang="ru-RU" sz="1800" dirty="0" smtClean="0"/>
              <a:t>» и нажать кнопку «ОК»: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420888"/>
            <a:ext cx="3871913" cy="1168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27584" y="386104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ru-RU" dirty="0" smtClean="0"/>
              <a:t>ввести номер заказа клиента из </a:t>
            </a:r>
            <a:r>
              <a:rPr lang="en-US" dirty="0" err="1" smtClean="0"/>
              <a:t>Aservice</a:t>
            </a:r>
            <a:r>
              <a:rPr lang="en-US" dirty="0" smtClean="0"/>
              <a:t> </a:t>
            </a:r>
            <a:r>
              <a:rPr lang="ru-RU" dirty="0" smtClean="0"/>
              <a:t>и нажать кнопку «ОК»: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653136"/>
            <a:ext cx="2417763" cy="1073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dirty="0" smtClean="0"/>
              <a:t>Выгрузка информации из </a:t>
            </a:r>
            <a:r>
              <a:rPr lang="en-US" sz="3400" dirty="0" err="1" smtClean="0"/>
              <a:t>AService</a:t>
            </a:r>
            <a:r>
              <a:rPr lang="en-US" sz="3400" dirty="0" smtClean="0"/>
              <a:t> </a:t>
            </a:r>
            <a:r>
              <a:rPr lang="ru-RU" sz="3400" dirty="0" smtClean="0"/>
              <a:t>в </a:t>
            </a:r>
            <a:r>
              <a:rPr lang="en-US" sz="3400" dirty="0" smtClean="0"/>
              <a:t>1C</a:t>
            </a:r>
            <a:endParaRPr lang="ru-RU" sz="3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38864" cy="615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Появится окошко с результатом загрузки:</a:t>
            </a:r>
          </a:p>
          <a:p>
            <a:pPr marL="0" indent="0">
              <a:buNone/>
            </a:pPr>
            <a:endParaRPr lang="ru-RU" sz="2200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132856"/>
            <a:ext cx="1677988" cy="11049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3568" y="350100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случае возникновения ошибок при загрузке, в окно сообщений будет выведен текст описания причины и появится окошко с результатом загрузки. 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293096"/>
            <a:ext cx="4381500" cy="16938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dirty="0" smtClean="0"/>
              <a:t>Выгрузка информации из </a:t>
            </a:r>
            <a:r>
              <a:rPr lang="en-US" sz="3400" dirty="0" err="1" smtClean="0"/>
              <a:t>AService</a:t>
            </a:r>
            <a:r>
              <a:rPr lang="en-US" sz="3400" dirty="0" smtClean="0"/>
              <a:t> </a:t>
            </a:r>
            <a:r>
              <a:rPr lang="ru-RU" sz="3400" dirty="0" smtClean="0"/>
              <a:t>в </a:t>
            </a:r>
            <a:r>
              <a:rPr lang="en-US" sz="3400" dirty="0" smtClean="0"/>
              <a:t>1C</a:t>
            </a:r>
            <a:endParaRPr lang="ru-RU" sz="3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38864" cy="68730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После загрузки из </a:t>
            </a:r>
            <a:r>
              <a:rPr lang="en-US" dirty="0" err="1" smtClean="0"/>
              <a:t>Aservice</a:t>
            </a:r>
            <a:r>
              <a:rPr lang="en-US" dirty="0" smtClean="0"/>
              <a:t> </a:t>
            </a:r>
            <a:r>
              <a:rPr lang="ru-RU" dirty="0" smtClean="0"/>
              <a:t>секционных ворот серии </a:t>
            </a:r>
            <a:r>
              <a:rPr lang="ru-RU" dirty="0" err="1" smtClean="0"/>
              <a:t>Trend</a:t>
            </a:r>
            <a:r>
              <a:rPr lang="ru-RU" dirty="0" smtClean="0"/>
              <a:t>, </a:t>
            </a:r>
            <a:r>
              <a:rPr lang="en-US" dirty="0" err="1" smtClean="0"/>
              <a:t>ProTrend</a:t>
            </a:r>
            <a:r>
              <a:rPr lang="en-US" dirty="0" smtClean="0"/>
              <a:t>, </a:t>
            </a:r>
            <a:r>
              <a:rPr lang="en-US" dirty="0" err="1" smtClean="0"/>
              <a:t>AluTrend</a:t>
            </a:r>
            <a:r>
              <a:rPr lang="en-US" dirty="0" smtClean="0"/>
              <a:t> </a:t>
            </a:r>
            <a:r>
              <a:rPr lang="ru-RU" dirty="0" smtClean="0"/>
              <a:t>тип заказа будет «Ворота (</a:t>
            </a:r>
            <a:r>
              <a:rPr lang="en-US" dirty="0" smtClean="0"/>
              <a:t>Gates</a:t>
            </a:r>
            <a:r>
              <a:rPr lang="ru-RU" dirty="0" smtClean="0"/>
              <a:t>)», по аналогии с остальными секционными воротами: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04864"/>
            <a:ext cx="5930900" cy="3387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F2F2F2"/>
      </a:lt2>
      <a:accent1>
        <a:srgbClr val="7FD13B"/>
      </a:accent1>
      <a:accent2>
        <a:srgbClr val="FFC000"/>
      </a:accent2>
      <a:accent3>
        <a:srgbClr val="EA157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6021</TotalTime>
  <Words>611</Words>
  <Application>Microsoft Office PowerPoint</Application>
  <PresentationFormat>Экран (4:3)</PresentationFormat>
  <Paragraphs>58</Paragraphs>
  <Slides>17</Slides>
  <Notes>0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Обычная</vt:lpstr>
      <vt:lpstr>ASErvice Выгрузка информации из AService в SAP </vt:lpstr>
      <vt:lpstr>Выгрузка информации из Aservice в SAP </vt:lpstr>
      <vt:lpstr>Выгрузка информации из Aservice в SAP</vt:lpstr>
      <vt:lpstr>Выгрузка информации из Aservice в SAP</vt:lpstr>
      <vt:lpstr>ASErvice Выгрузка информации из AService в 1C </vt:lpstr>
      <vt:lpstr>Выгрузка информации из AService в 1C</vt:lpstr>
      <vt:lpstr>Выгрузка информации из AService в 1C</vt:lpstr>
      <vt:lpstr>Выгрузка информации из AService в 1C</vt:lpstr>
      <vt:lpstr>Выгрузка информации из AService в 1C</vt:lpstr>
      <vt:lpstr>Выгрузка информации из AService в 1C</vt:lpstr>
      <vt:lpstr>Выгрузка информации из AService в 1C</vt:lpstr>
      <vt:lpstr>ASErvice импорт заказов в Gates  из aservice  </vt:lpstr>
      <vt:lpstr>Импорт заказов</vt:lpstr>
      <vt:lpstr>Форма для внесения Код заказа из AService </vt:lpstr>
      <vt:lpstr>Заполненная форма</vt:lpstr>
      <vt:lpstr>Проблемы с импортом</vt:lpstr>
      <vt:lpstr>Заказы на секционные ворота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Регистрация пользователя</dc:title>
  <dc:creator>admin</dc:creator>
  <cp:lastModifiedBy>kovalets</cp:lastModifiedBy>
  <cp:revision>401</cp:revision>
  <dcterms:created xsi:type="dcterms:W3CDTF">2014-05-25T09:32:29Z</dcterms:created>
  <dcterms:modified xsi:type="dcterms:W3CDTF">2015-12-15T06:52:52Z</dcterms:modified>
</cp:coreProperties>
</file>