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88" r:id="rId2"/>
    <p:sldId id="257" r:id="rId3"/>
    <p:sldId id="349" r:id="rId4"/>
    <p:sldId id="315" r:id="rId5"/>
    <p:sldId id="258" r:id="rId6"/>
    <p:sldId id="294" r:id="rId7"/>
    <p:sldId id="334" r:id="rId8"/>
    <p:sldId id="318" r:id="rId9"/>
    <p:sldId id="330" r:id="rId10"/>
    <p:sldId id="331" r:id="rId11"/>
    <p:sldId id="335" r:id="rId12"/>
    <p:sldId id="336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37" r:id="rId25"/>
    <p:sldId id="312" r:id="rId26"/>
    <p:sldId id="319" r:id="rId27"/>
    <p:sldId id="31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2" autoAdjust="0"/>
  </p:normalViewPr>
  <p:slideViewPr>
    <p:cSldViewPr>
      <p:cViewPr>
        <p:scale>
          <a:sx n="100" d="100"/>
          <a:sy n="100" d="100"/>
        </p:scale>
        <p:origin x="-195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4927A-AA25-49CD-AF06-85B1292EA8A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F3D41-94F4-47E2-A46F-A40DE5E64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4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0F25AA-8DC5-443E-B556-3FD0BC160FEC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59601E-E421-433B-AD9C-454B86763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2132856"/>
            <a:ext cx="6696744" cy="3806552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/>
              <a:t>ASErvice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Регистрация на портале </a:t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Инструкция для </a:t>
            </a:r>
            <a:r>
              <a:rPr lang="ru-RU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зарегистрированного Клиента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Приглашение поставщика из системы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8568952" cy="5085184"/>
          </a:xfrm>
        </p:spPr>
        <p:txBody>
          <a:bodyPr>
            <a:normAutofit/>
          </a:bodyPr>
          <a:lstStyle/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После того, как поставщик примет отправленное Вами приглашение, в разделе «Личный кабинет - Поставщики» у Вас появится информация о поставщике и все типы назначенных Вам прайс-листов</a:t>
            </a:r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1063" t="21205" r="19617" b="40852"/>
          <a:stretch>
            <a:fillRect/>
          </a:stretch>
        </p:blipFill>
        <p:spPr bwMode="auto">
          <a:xfrm>
            <a:off x="323528" y="3140968"/>
            <a:ext cx="8596915" cy="302433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Приглашение поставщиком клиента из системы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772817"/>
            <a:ext cx="5328592" cy="3600400"/>
          </a:xfrm>
        </p:spPr>
        <p:txBody>
          <a:bodyPr>
            <a:noAutofit/>
          </a:bodyPr>
          <a:lstStyle/>
          <a:p>
            <a:pPr marL="0" indent="0">
              <a:buClr>
                <a:srgbClr val="92D050"/>
              </a:buClr>
              <a:buNone/>
            </a:pPr>
            <a:r>
              <a:rPr lang="ru-RU" sz="2200" dirty="0" smtClean="0"/>
              <a:t>Чтобы добавить клиента, необходимо:</a:t>
            </a:r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зайти в раздел «Личный кабинет» - «Настройки»;</a:t>
            </a:r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 выбрать </a:t>
            </a:r>
            <a:r>
              <a:rPr lang="ru-RU" sz="2200" i="1" dirty="0" smtClean="0"/>
              <a:t>«Пригласить клиента из системы»;</a:t>
            </a:r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 ввести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e-mail</a:t>
            </a:r>
            <a:r>
              <a:rPr lang="ru-RU" sz="2200" dirty="0" smtClean="0"/>
              <a:t> клиента: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ru-RU" sz="2200" dirty="0" smtClean="0"/>
              <a:t>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e-mail</a:t>
            </a:r>
            <a:r>
              <a:rPr lang="ru-RU" sz="2200" i="1" dirty="0" smtClean="0"/>
              <a:t>,</a:t>
            </a:r>
            <a:r>
              <a:rPr lang="ru-RU" sz="2200" dirty="0" smtClean="0"/>
              <a:t> указанный юридическим лицом при регистрации на портале</a:t>
            </a:r>
          </a:p>
          <a:p>
            <a:pPr marL="0" indent="0">
              <a:buClr>
                <a:srgbClr val="92D050"/>
              </a:buClr>
              <a:buNone/>
            </a:pPr>
            <a:endParaRPr lang="ru-RU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84984"/>
            <a:ext cx="33854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6925" t="7301" r="65750" b="80099"/>
          <a:stretch>
            <a:fillRect/>
          </a:stretch>
        </p:blipFill>
        <p:spPr bwMode="auto">
          <a:xfrm>
            <a:off x="5724128" y="1844824"/>
            <a:ext cx="3024337" cy="1237229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Приглашение поставщиком клиента из системы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772817"/>
            <a:ext cx="8424936" cy="3600400"/>
          </a:xfrm>
        </p:spPr>
        <p:txBody>
          <a:bodyPr>
            <a:noAutofit/>
          </a:bodyPr>
          <a:lstStyle/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После того, как клиент примет отправленное приглашение в разделе «Личный кабинет » - «Поставщики» у него появится информация о поставщике (о Вас) и все типы назначенных ему прайс-листов.</a:t>
            </a:r>
            <a:endParaRPr lang="ru-RU" sz="2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1063" t="21205" r="19617" b="40852"/>
          <a:stretch>
            <a:fillRect/>
          </a:stretch>
        </p:blipFill>
        <p:spPr bwMode="auto">
          <a:xfrm>
            <a:off x="251521" y="3489500"/>
            <a:ext cx="8424936" cy="296383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2132856"/>
            <a:ext cx="6696744" cy="3806552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/>
              <a:t>ASErvice</a:t>
            </a:r>
            <a:r>
              <a:rPr lang="ru-RU" sz="7200" dirty="0" smtClean="0"/>
              <a:t> </a:t>
            </a:r>
            <a:r>
              <a:rPr lang="ru-RU" sz="5000" dirty="0" smtClean="0"/>
              <a:t>РЕГИСТРАЦИЯ</a:t>
            </a:r>
            <a:r>
              <a:rPr lang="en-US" sz="5000" dirty="0" smtClean="0"/>
              <a:t> </a:t>
            </a:r>
            <a:r>
              <a:rPr lang="ru-RU" sz="5000" dirty="0" smtClean="0"/>
              <a:t>новых клиентов и  приглашение к сотрудничеству действующих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Регистрация новых клиентов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210872" cy="4719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i="1" dirty="0" smtClean="0"/>
              <a:t> </a:t>
            </a:r>
            <a:r>
              <a:rPr lang="ru-RU" sz="2200" dirty="0" smtClean="0"/>
              <a:t>Для регистрации клиентов на портале, закрепленных за вашей организацией (юридическим лицом) необходимо:</a:t>
            </a:r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зайти в «Личный кабинет»–«Мои клиенты» 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ru-RU" sz="2200" dirty="0" smtClean="0"/>
              <a:t>либо «Личный кабинет» - «Настройки»;</a:t>
            </a:r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endParaRPr lang="ru-RU" sz="2200" dirty="0" smtClean="0"/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endParaRPr lang="ru-RU" sz="2200" dirty="0" smtClean="0"/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 выбрать пункт «Регистрация клиента» либо «Быстрая регистрация клиента»</a:t>
            </a:r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endParaRPr lang="ru-RU" sz="2200" dirty="0" smtClean="0"/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endParaRPr lang="ru-RU" sz="2200" dirty="0" smtClean="0"/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endParaRPr lang="ru-RU" sz="2200" dirty="0" smtClean="0"/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заполнить форму данными о клиенте. </a:t>
            </a:r>
          </a:p>
          <a:p>
            <a:pPr marL="0" indent="0">
              <a:buNone/>
            </a:pPr>
            <a:endParaRPr lang="ru-RU" sz="2200" i="1" dirty="0" smtClean="0"/>
          </a:p>
          <a:p>
            <a:pPr marL="0" indent="0">
              <a:buNone/>
            </a:pPr>
            <a:endParaRPr lang="ru-RU" sz="2200" i="1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ru-RU" sz="16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21257" t="21364" r="43306" b="69329"/>
          <a:stretch>
            <a:fillRect/>
          </a:stretch>
        </p:blipFill>
        <p:spPr bwMode="auto">
          <a:xfrm>
            <a:off x="611560" y="4797152"/>
            <a:ext cx="8208912" cy="118573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20081" t="6300" r="65350" b="79000"/>
          <a:stretch>
            <a:fillRect/>
          </a:stretch>
        </p:blipFill>
        <p:spPr bwMode="auto">
          <a:xfrm>
            <a:off x="6372200" y="2348880"/>
            <a:ext cx="2520280" cy="1430429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172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Регистрация новых клиентов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3962400" cy="6152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i="1" dirty="0" smtClean="0"/>
              <a:t> Форма регистрации клиента (для юр. лиц)</a:t>
            </a:r>
          </a:p>
          <a:p>
            <a:pPr marL="0" indent="0" algn="ctr">
              <a:buNone/>
            </a:pPr>
            <a:r>
              <a:rPr lang="ru-RU" sz="2200" i="1" dirty="0" smtClean="0"/>
              <a:t> </a:t>
            </a:r>
          </a:p>
          <a:p>
            <a:pPr marL="0" indent="0" algn="ctr">
              <a:buNone/>
            </a:pPr>
            <a:endParaRPr lang="ru-RU" sz="2200" i="1" dirty="0" smtClean="0"/>
          </a:p>
          <a:p>
            <a:pPr algn="ctr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ru-RU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425" t="26932" r="45469" b="9353"/>
          <a:stretch>
            <a:fillRect/>
          </a:stretch>
        </p:blipFill>
        <p:spPr bwMode="auto">
          <a:xfrm>
            <a:off x="683568" y="2492896"/>
            <a:ext cx="3312368" cy="373165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3225" t="26375" r="46063" b="42125"/>
          <a:stretch>
            <a:fillRect/>
          </a:stretch>
        </p:blipFill>
        <p:spPr bwMode="auto">
          <a:xfrm>
            <a:off x="4499992" y="3717032"/>
            <a:ext cx="4340119" cy="244827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7" name="Содержимое 4"/>
          <p:cNvSpPr>
            <a:spLocks noGrp="1"/>
          </p:cNvSpPr>
          <p:nvPr>
            <p:ph sz="quarter" idx="1"/>
          </p:nvPr>
        </p:nvSpPr>
        <p:spPr>
          <a:xfrm>
            <a:off x="4644008" y="1628800"/>
            <a:ext cx="3962400" cy="6152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i="1" dirty="0" smtClean="0"/>
              <a:t> Форма быстрой регистрации пользователя</a:t>
            </a:r>
          </a:p>
          <a:p>
            <a:pPr marL="0" indent="0" algn="ctr">
              <a:buNone/>
            </a:pPr>
            <a:r>
              <a:rPr lang="ru-RU" sz="2200" i="1" dirty="0" smtClean="0"/>
              <a:t> </a:t>
            </a:r>
          </a:p>
          <a:p>
            <a:pPr marL="0" indent="0" algn="ctr">
              <a:buNone/>
            </a:pPr>
            <a:endParaRPr lang="ru-RU" sz="2200" i="1" dirty="0" smtClean="0"/>
          </a:p>
          <a:p>
            <a:pPr algn="ctr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33172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Регистрация новых клиентов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992888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i="1" dirty="0" smtClean="0"/>
              <a:t> На </a:t>
            </a:r>
            <a:r>
              <a:rPr lang="en-US" sz="2200" i="1" dirty="0" smtClean="0"/>
              <a:t>e-mail </a:t>
            </a:r>
            <a:r>
              <a:rPr lang="ru-RU" sz="2200" i="1" dirty="0" smtClean="0"/>
              <a:t>клиента придет приглашение присоединится к порталу:</a:t>
            </a:r>
          </a:p>
          <a:p>
            <a:pPr marL="0" indent="0" algn="ctr">
              <a:buNone/>
            </a:pPr>
            <a:r>
              <a:rPr lang="ru-RU" sz="2200" i="1" dirty="0" smtClean="0"/>
              <a:t> </a:t>
            </a:r>
          </a:p>
          <a:p>
            <a:pPr marL="0" indent="0" algn="ctr">
              <a:buNone/>
            </a:pPr>
            <a:endParaRPr lang="ru-RU" sz="2200" i="1" dirty="0" smtClean="0"/>
          </a:p>
          <a:p>
            <a:pPr algn="ctr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ru-RU" sz="2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63" t="31207" r="45854" b="45744"/>
          <a:stretch>
            <a:fillRect/>
          </a:stretch>
        </p:blipFill>
        <p:spPr bwMode="auto">
          <a:xfrm>
            <a:off x="179512" y="2924944"/>
            <a:ext cx="8712968" cy="20996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172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Дополнительные права текущим клиентам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210872" cy="3063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i="1" dirty="0" smtClean="0"/>
              <a:t> </a:t>
            </a:r>
            <a:r>
              <a:rPr lang="ru-RU" sz="2200" b="1" dirty="0" smtClean="0"/>
              <a:t>Описание ситуации: </a:t>
            </a:r>
            <a:r>
              <a:rPr lang="ru-RU" sz="2200" dirty="0" smtClean="0"/>
              <a:t>клиенты уже есть в Вашей базе, но ведением заказов данных клиентов на портале занимаются ваши менеджеры. </a:t>
            </a:r>
          </a:p>
          <a:p>
            <a:pPr marL="0" indent="0">
              <a:buNone/>
            </a:pPr>
            <a:r>
              <a:rPr lang="ru-RU" sz="2200" b="1" dirty="0" smtClean="0"/>
              <a:t>Задача: </a:t>
            </a:r>
            <a:r>
              <a:rPr lang="ru-RU" sz="2200" dirty="0" smtClean="0"/>
              <a:t>предоставить клиенту права:</a:t>
            </a:r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самостоятельно вводить на портале заказы;</a:t>
            </a:r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строить собственную клиентскую сеть, получать заказы от клиентов через портал, отправлять заказы поставщику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33172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Дополнительные права текущим клиентам.</a:t>
            </a:r>
            <a:br>
              <a:rPr lang="ru-RU" sz="3200" dirty="0" smtClean="0"/>
            </a:br>
            <a:r>
              <a:rPr lang="ru-RU" sz="3200" dirty="0" smtClean="0"/>
              <a:t>Действия менеджера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210872" cy="3063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i="1" dirty="0" smtClean="0"/>
              <a:t> </a:t>
            </a:r>
            <a:r>
              <a:rPr lang="ru-RU" sz="2200" b="1" dirty="0" smtClean="0"/>
              <a:t>Решение:</a:t>
            </a:r>
          </a:p>
          <a:p>
            <a:pPr>
              <a:buNone/>
            </a:pPr>
            <a:r>
              <a:rPr lang="ru-RU" sz="2200" u="sng" dirty="0" smtClean="0"/>
              <a:t>Вашему МЕНЕДЖЕРУ, за которым закреплен клиент:</a:t>
            </a:r>
            <a:endParaRPr lang="ru-RU" sz="2200" dirty="0" smtClean="0"/>
          </a:p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arenR"/>
            </a:pPr>
            <a:r>
              <a:rPr lang="ru-RU" sz="2200" dirty="0" smtClean="0"/>
              <a:t>Перейти в раздел «Личный кабинет» - «Мои клиенты»</a:t>
            </a:r>
          </a:p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arenR"/>
            </a:pPr>
            <a:r>
              <a:rPr lang="ru-RU" sz="2200" dirty="0" smtClean="0"/>
              <a:t>Найти клиента и нажать кнопку «Добавить менеджера клиенту»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ru-RU" sz="16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833"/>
          <a:stretch>
            <a:fillRect/>
          </a:stretch>
        </p:blipFill>
        <p:spPr bwMode="auto">
          <a:xfrm>
            <a:off x="323528" y="3645024"/>
            <a:ext cx="8568952" cy="280831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172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Дополнительные права текущим клиентам.</a:t>
            </a:r>
            <a:br>
              <a:rPr lang="ru-RU" sz="3200" dirty="0" smtClean="0"/>
            </a:br>
            <a:r>
              <a:rPr lang="ru-RU" sz="3200" dirty="0" smtClean="0"/>
              <a:t>Действия менеджера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628800"/>
            <a:ext cx="360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92D050"/>
              </a:buClr>
              <a:buFont typeface="+mj-lt"/>
              <a:buAutoNum type="arabicParenR" startAt="3"/>
            </a:pPr>
            <a:r>
              <a:rPr lang="ru-RU" sz="2200" dirty="0" smtClean="0"/>
              <a:t>Заполнить открывшуюся форму информацией о клиенте:</a:t>
            </a:r>
          </a:p>
          <a:p>
            <a:r>
              <a:rPr lang="ru-RU" sz="2200" dirty="0" smtClean="0"/>
              <a:t>В ролях выберите: </a:t>
            </a:r>
            <a:r>
              <a:rPr lang="en-US" sz="2000" dirty="0" smtClean="0"/>
              <a:t>Role</a:t>
            </a:r>
            <a:r>
              <a:rPr lang="ru-RU" sz="2000" dirty="0" smtClean="0"/>
              <a:t>_</a:t>
            </a:r>
            <a:r>
              <a:rPr lang="en-US" sz="2000" dirty="0" smtClean="0"/>
              <a:t>Manager</a:t>
            </a:r>
            <a:r>
              <a:rPr lang="ru-RU" sz="2000" dirty="0" smtClean="0"/>
              <a:t> и </a:t>
            </a:r>
            <a:r>
              <a:rPr lang="en-US" sz="2000" dirty="0" smtClean="0"/>
              <a:t>Role</a:t>
            </a:r>
            <a:r>
              <a:rPr lang="ru-RU" sz="2000" dirty="0" smtClean="0"/>
              <a:t>_С</a:t>
            </a:r>
            <a:r>
              <a:rPr lang="en-US" sz="2000" dirty="0" err="1" smtClean="0"/>
              <a:t>lient</a:t>
            </a:r>
            <a:r>
              <a:rPr lang="ru-RU" sz="2000" dirty="0" smtClean="0"/>
              <a:t>_</a:t>
            </a:r>
            <a:r>
              <a:rPr lang="en-US" sz="2000" dirty="0" smtClean="0"/>
              <a:t>Admin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marL="457200" indent="-457200">
              <a:buClr>
                <a:srgbClr val="92D050"/>
              </a:buClr>
              <a:buFont typeface="+mj-lt"/>
              <a:buAutoNum type="arabicParenR" startAt="4"/>
            </a:pPr>
            <a:r>
              <a:rPr lang="ru-RU" sz="2200" dirty="0" smtClean="0"/>
              <a:t>После заполнения нажать кнопку «Регистрация»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3888432" cy="497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Работа на портале </a:t>
            </a:r>
            <a:r>
              <a:rPr lang="en-US" sz="3200" dirty="0" err="1" smtClean="0"/>
              <a:t>AService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210872" cy="42877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i="1" dirty="0" smtClean="0"/>
              <a:t> </a:t>
            </a:r>
          </a:p>
          <a:p>
            <a:pPr marL="0" indent="0" algn="ctr">
              <a:buNone/>
            </a:pPr>
            <a:r>
              <a:rPr lang="ru-RU" sz="2200" b="1" i="1" dirty="0" smtClean="0"/>
              <a:t>Работа на портале </a:t>
            </a:r>
            <a:r>
              <a:rPr lang="en-US" sz="2200" b="1" i="1" dirty="0" err="1" smtClean="0"/>
              <a:t>AServis</a:t>
            </a:r>
            <a:r>
              <a:rPr lang="en-US" sz="2200" b="1" i="1" dirty="0" smtClean="0"/>
              <a:t> </a:t>
            </a:r>
            <a:r>
              <a:rPr lang="ru-RU" sz="2200" b="1" i="1" dirty="0" smtClean="0"/>
              <a:t>выполняется в браузерах</a:t>
            </a:r>
          </a:p>
          <a:p>
            <a:pPr marL="0" indent="0" algn="ctr">
              <a:buNone/>
            </a:pPr>
            <a:r>
              <a:rPr lang="ru-RU" sz="2200" b="1" i="1" dirty="0" smtClean="0"/>
              <a:t> </a:t>
            </a:r>
            <a:r>
              <a:rPr lang="en-US" sz="2200" b="1" i="1" dirty="0" smtClean="0">
                <a:solidFill>
                  <a:srgbClr val="FF0000"/>
                </a:solidFill>
              </a:rPr>
              <a:t>Google Chrome</a:t>
            </a:r>
            <a:r>
              <a:rPr lang="en-US" sz="2200" b="1" i="1" dirty="0" smtClean="0"/>
              <a:t> </a:t>
            </a:r>
            <a:r>
              <a:rPr lang="ru-RU" sz="2200" b="1" i="1" dirty="0" smtClean="0"/>
              <a:t>или </a:t>
            </a:r>
            <a:r>
              <a:rPr lang="en-US" sz="2200" b="1" i="1" dirty="0" smtClean="0">
                <a:solidFill>
                  <a:srgbClr val="FF0000"/>
                </a:solidFill>
              </a:rPr>
              <a:t>Mozilla Firefox</a:t>
            </a:r>
            <a:r>
              <a:rPr lang="ru-RU" sz="2200" i="1" dirty="0" smtClean="0"/>
              <a:t>.</a:t>
            </a:r>
            <a:endParaRPr lang="en-US" sz="2200" i="1" dirty="0" smtClean="0"/>
          </a:p>
          <a:p>
            <a:pPr marL="0" indent="0" algn="ctr">
              <a:buNone/>
            </a:pPr>
            <a:endParaRPr lang="ru-RU" sz="2200" b="1" i="1" dirty="0" smtClean="0"/>
          </a:p>
          <a:p>
            <a:pPr marL="0" indent="0" algn="ctr">
              <a:buNone/>
            </a:pPr>
            <a:r>
              <a:rPr lang="ru-RU" sz="2200" b="1" i="1" dirty="0" smtClean="0"/>
              <a:t>Для корректного отображения и качественной работы портала рекомендуется пользоваться одной из </a:t>
            </a:r>
            <a:r>
              <a:rPr lang="ru-RU" sz="2200" b="1" i="1" dirty="0" smtClean="0">
                <a:solidFill>
                  <a:srgbClr val="FF0000"/>
                </a:solidFill>
              </a:rPr>
              <a:t>трех последних версий</a:t>
            </a:r>
            <a:r>
              <a:rPr lang="ru-RU" sz="2200" b="1" i="1" dirty="0" smtClean="0"/>
              <a:t> указанных браузеров.</a:t>
            </a:r>
          </a:p>
          <a:p>
            <a:pPr marL="0" indent="0" algn="ctr">
              <a:buNone/>
            </a:pPr>
            <a:endParaRPr lang="ru-RU" sz="2200" b="1" i="1" dirty="0" smtClean="0"/>
          </a:p>
          <a:p>
            <a:pPr marL="0" indent="0" algn="ctr">
              <a:buNone/>
            </a:pPr>
            <a:r>
              <a:rPr lang="ru-RU" sz="2200" b="1" i="1" dirty="0" smtClean="0"/>
              <a:t>Например, если актуальной является версия </a:t>
            </a:r>
            <a:r>
              <a:rPr lang="en-US" sz="2200" b="1" i="1" dirty="0" smtClean="0"/>
              <a:t>Google Chrome 47, </a:t>
            </a:r>
            <a:r>
              <a:rPr lang="ru-RU" sz="2200" b="1" i="1" dirty="0" smtClean="0"/>
              <a:t>то для работы рекомендуется использовать </a:t>
            </a:r>
            <a:r>
              <a:rPr lang="ru-RU" sz="2200" b="1" i="1" dirty="0" smtClean="0">
                <a:solidFill>
                  <a:srgbClr val="FF0000"/>
                </a:solidFill>
              </a:rPr>
              <a:t>47, 46 и 45 </a:t>
            </a:r>
            <a:r>
              <a:rPr lang="ru-RU" sz="2200" b="1" i="1" dirty="0" smtClean="0"/>
              <a:t>версии.</a:t>
            </a:r>
          </a:p>
          <a:p>
            <a:pPr marL="0" indent="0" algn="ctr">
              <a:buNone/>
            </a:pPr>
            <a:r>
              <a:rPr lang="ru-RU" sz="2200" b="1" i="1" dirty="0" smtClean="0"/>
              <a:t>	</a:t>
            </a:r>
            <a:endParaRPr lang="ru-RU" sz="2200" b="1" i="1" dirty="0"/>
          </a:p>
        </p:txBody>
      </p:sp>
    </p:spTree>
    <p:extLst>
      <p:ext uri="{BB962C8B-B14F-4D97-AF65-F5344CB8AC3E}">
        <p14:creationId xmlns:p14="http://schemas.microsoft.com/office/powerpoint/2010/main" xmlns="" val="33172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Дополнительные права текущим клиентам.</a:t>
            </a:r>
            <a:br>
              <a:rPr lang="ru-RU" sz="3200" dirty="0" smtClean="0"/>
            </a:br>
            <a:r>
              <a:rPr lang="ru-RU" sz="3200" dirty="0" smtClean="0"/>
              <a:t>Действия менеджера</a:t>
            </a:r>
            <a:endParaRPr lang="ru-RU" sz="3200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8280920" cy="324036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11560" y="1772816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92D050"/>
              </a:buClr>
              <a:buFont typeface="+mj-lt"/>
              <a:buAutoNum type="arabicParenR" startAt="4"/>
            </a:pPr>
            <a:r>
              <a:rPr lang="ru-RU" sz="2200" dirty="0" smtClean="0"/>
              <a:t>На указанный </a:t>
            </a:r>
            <a:r>
              <a:rPr lang="en-US" sz="2200" dirty="0" smtClean="0"/>
              <a:t> </a:t>
            </a:r>
            <a:r>
              <a:rPr lang="ru-RU" sz="2200" dirty="0" smtClean="0"/>
              <a:t>в форме </a:t>
            </a:r>
            <a:r>
              <a:rPr lang="en-US" sz="2200" dirty="0" smtClean="0"/>
              <a:t>e</a:t>
            </a:r>
            <a:r>
              <a:rPr lang="ru-RU" sz="2200" dirty="0" smtClean="0"/>
              <a:t>-</a:t>
            </a:r>
            <a:r>
              <a:rPr lang="en-US" sz="2200" dirty="0" smtClean="0"/>
              <a:t>mail </a:t>
            </a:r>
            <a:r>
              <a:rPr lang="ru-RU" sz="2200" dirty="0" smtClean="0"/>
              <a:t>придет письмо с логином и паролем (это будут данные для входа на портал </a:t>
            </a:r>
            <a:r>
              <a:rPr lang="en-US" sz="2200" dirty="0" err="1" smtClean="0"/>
              <a:t>Aservice</a:t>
            </a:r>
            <a:r>
              <a:rPr lang="ru-RU" sz="2200" dirty="0" smtClean="0"/>
              <a:t>):</a:t>
            </a:r>
            <a:endParaRPr lang="ru-RU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Дополнительные права текущим клиентам.</a:t>
            </a:r>
            <a:br>
              <a:rPr lang="ru-RU" sz="3200" dirty="0" smtClean="0"/>
            </a:br>
            <a:r>
              <a:rPr lang="ru-RU" sz="3200" dirty="0" smtClean="0"/>
              <a:t>Действия клиента</a:t>
            </a:r>
            <a:endParaRPr lang="ru-RU" sz="32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1531531"/>
            <a:ext cx="78488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КЛИЕНТУ: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+mj-lt"/>
              <a:buAutoNum type="arabicParenR"/>
              <a:tabLst/>
            </a:pPr>
            <a:r>
              <a:rPr lang="ru-RU" sz="2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ерейти в раздел «Личный кабинет» - «Мои клиенты»;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+mj-lt"/>
              <a:buAutoNum type="arabicParenR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нажать «Регистрация клиента»;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+mj-lt"/>
              <a:buAutoNum type="arabicParenR"/>
              <a:tabLst/>
            </a:pPr>
            <a:endParaRPr lang="ru-RU" sz="2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+mj-lt"/>
              <a:buAutoNum type="arabicParenR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SzTx/>
              <a:buFont typeface="+mj-lt"/>
              <a:buAutoNum type="arabicParenR"/>
              <a:tabLst/>
            </a:pPr>
            <a:endParaRPr lang="ru-RU" sz="2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Font typeface="+mj-lt"/>
              <a:buAutoNum type="arabicParenR"/>
            </a:pPr>
            <a:endParaRPr lang="ru-RU" sz="2200" dirty="0" smtClean="0"/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Font typeface="+mj-lt"/>
              <a:buAutoNum type="arabicParenR"/>
            </a:pPr>
            <a:r>
              <a:rPr lang="ru-RU" sz="2200" dirty="0" smtClean="0"/>
              <a:t>заполнить форму данными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92D050"/>
              </a:buClr>
            </a:pPr>
            <a:r>
              <a:rPr lang="ru-RU" sz="2200" dirty="0" smtClean="0"/>
              <a:t>своих клиентов;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r="21831" b="64043"/>
          <a:stretch>
            <a:fillRect/>
          </a:stretch>
        </p:blipFill>
        <p:spPr bwMode="auto">
          <a:xfrm>
            <a:off x="683568" y="2636912"/>
            <a:ext cx="7632848" cy="93610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128" t="4762" r="6383" b="2381"/>
          <a:stretch>
            <a:fillRect/>
          </a:stretch>
        </p:blipFill>
        <p:spPr bwMode="auto">
          <a:xfrm>
            <a:off x="5220072" y="3717032"/>
            <a:ext cx="3312368" cy="295232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93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Дополнительные права текущим клиентам.</a:t>
            </a:r>
            <a:br>
              <a:rPr lang="ru-RU" sz="3200" dirty="0" smtClean="0"/>
            </a:br>
            <a:r>
              <a:rPr lang="ru-RU" sz="3200" dirty="0" smtClean="0"/>
              <a:t>Действия клиента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138864" cy="1335377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arenR" startAt="4"/>
            </a:pPr>
            <a:r>
              <a:rPr lang="ru-RU" sz="2200" dirty="0" smtClean="0"/>
              <a:t>перейти в «Личный кабинет» - «Мои клиенты» для проверки – в списке должен появится веденный клиент :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8676456" cy="244827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Дополнительные права текущим клиентам.</a:t>
            </a:r>
            <a:br>
              <a:rPr lang="ru-RU" sz="3200" dirty="0" smtClean="0"/>
            </a:br>
            <a:r>
              <a:rPr lang="ru-RU" sz="3200" dirty="0" smtClean="0"/>
              <a:t>Действия клиента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280920" cy="792088"/>
          </a:xfrm>
        </p:spPr>
        <p:txBody>
          <a:bodyPr>
            <a:noAutofit/>
          </a:bodyPr>
          <a:lstStyle/>
          <a:p>
            <a:pPr marL="457200" indent="-457200">
              <a:buClr>
                <a:srgbClr val="92D050"/>
              </a:buClr>
              <a:buSzPct val="100000"/>
              <a:buFont typeface="+mj-lt"/>
              <a:buAutoNum type="arabicParenR" startAt="5"/>
            </a:pPr>
            <a:r>
              <a:rPr lang="ru-RU" sz="2200" dirty="0" smtClean="0"/>
              <a:t>перейти в раздел  «Личный кабинет» - «Поставщики» - будет указан поставщик: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endParaRPr lang="ru-RU" sz="2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8640960" cy="36004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2132856"/>
            <a:ext cx="6696744" cy="3806552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/>
              <a:t>ASErvice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5000" dirty="0" smtClean="0"/>
              <a:t>РЕГИСТРАЦИЯ МЕНЕДЖЕРОВ 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Регистрация менеджеров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3501008"/>
            <a:ext cx="7920880" cy="1584176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1800" dirty="0" smtClean="0"/>
              <a:t>после регистрации как юр. лица выйдите (кнопка «Выход») и зайдите снова на портал (введите логин, пароль, нажмите кнопку «Вход»);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1800" dirty="0" smtClean="0"/>
              <a:t>перейдите в раздел «Личный кабинет» - «Настройки»;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1800" dirty="0" smtClean="0"/>
              <a:t>выберите </a:t>
            </a:r>
            <a:r>
              <a:rPr lang="ru-RU" sz="1800" i="1" dirty="0" smtClean="0"/>
              <a:t>«Зарегистрировать и добавить менеджера»; </a:t>
            </a:r>
            <a:endParaRPr lang="ru-RU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731" t="7434" r="65944" b="79966"/>
          <a:stretch>
            <a:fillRect/>
          </a:stretch>
        </p:blipFill>
        <p:spPr bwMode="auto">
          <a:xfrm>
            <a:off x="5364088" y="1916832"/>
            <a:ext cx="3168352" cy="129614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21456" t="21205" r="26678" b="67341"/>
          <a:stretch>
            <a:fillRect/>
          </a:stretch>
        </p:blipFill>
        <p:spPr bwMode="auto">
          <a:xfrm>
            <a:off x="179512" y="5085184"/>
            <a:ext cx="8748464" cy="106262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1844824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Ваша компания зарегистрирована как юридическое лицо, вы можете добавить менеджеров, которые будут оформлять заказы, для этого: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Регистрация менеджеров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4466456" cy="4503730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заполните форму регистрации, выберите роли пользователя; 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можно назначить одну или несколько ролей одному пользователю. Для назначения нескольких ролей необходимо при нажатой клавише </a:t>
            </a:r>
            <a:r>
              <a:rPr lang="en-US" sz="2200" dirty="0" smtClean="0"/>
              <a:t>Ctrl </a:t>
            </a:r>
            <a:r>
              <a:rPr lang="ru-RU" sz="2200" dirty="0" smtClean="0"/>
              <a:t>выбрать все необходимые роли;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нажать кнопку «Регистрация».</a:t>
            </a:r>
          </a:p>
          <a:p>
            <a:pPr>
              <a:buNone/>
            </a:pPr>
            <a:endParaRPr lang="ru-RU" sz="2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352412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Описание функционала ролей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640960" cy="5040560"/>
          </a:xfrm>
        </p:spPr>
        <p:txBody>
          <a:bodyPr>
            <a:noAutofit/>
          </a:bodyPr>
          <a:lstStyle/>
          <a:p>
            <a:pPr marL="342900" lvl="0" indent="-342900">
              <a:buClr>
                <a:srgbClr val="92D050"/>
              </a:buClr>
              <a:buFont typeface="Wingdings"/>
              <a:buChar char=""/>
              <a:tabLst>
                <a:tab pos="457200" algn="l"/>
              </a:tabLst>
            </a:pPr>
            <a:r>
              <a:rPr lang="en-US" sz="2400" dirty="0" smtClean="0"/>
              <a:t>ROLE</a:t>
            </a:r>
            <a:r>
              <a:rPr lang="ru-RU" sz="2400" dirty="0" smtClean="0"/>
              <a:t>_</a:t>
            </a:r>
            <a:r>
              <a:rPr lang="en-US" sz="2400" dirty="0" smtClean="0"/>
              <a:t>CLIENT</a:t>
            </a:r>
            <a:r>
              <a:rPr lang="ru-RU" sz="2400" dirty="0" smtClean="0"/>
              <a:t>_</a:t>
            </a:r>
            <a:r>
              <a:rPr lang="en-US" sz="2400" dirty="0" smtClean="0"/>
              <a:t>ADMIN</a:t>
            </a:r>
            <a:r>
              <a:rPr lang="ru-RU" sz="2400" dirty="0" smtClean="0"/>
              <a:t> – выбор поставщика; приглашение и регистрация клиентов; расчёт, редактирование, продвижение заказов; добавление менеджеров; изменение скидок клиентов.</a:t>
            </a:r>
          </a:p>
          <a:p>
            <a:pPr marL="342900" lvl="0" indent="-342900">
              <a:buClr>
                <a:srgbClr val="92D050"/>
              </a:buClr>
              <a:buFont typeface="Wingdings"/>
              <a:buChar char=""/>
              <a:tabLst>
                <a:tab pos="457200" algn="l"/>
              </a:tabLst>
            </a:pPr>
            <a:r>
              <a:rPr lang="en-US" sz="2400" dirty="0" smtClean="0"/>
              <a:t>ROLE_MANAGER</a:t>
            </a:r>
            <a:r>
              <a:rPr lang="ru-RU" sz="2400" dirty="0" smtClean="0"/>
              <a:t> </a:t>
            </a:r>
            <a:r>
              <a:rPr lang="en-US" sz="2400" dirty="0" smtClean="0"/>
              <a:t>– </a:t>
            </a:r>
            <a:r>
              <a:rPr lang="ru-RU" sz="2400" dirty="0" smtClean="0"/>
              <a:t>выбор поставщика; приглашение и регистрация клиентов; расчёт</a:t>
            </a:r>
            <a:r>
              <a:rPr lang="en-US" sz="2400" dirty="0" smtClean="0"/>
              <a:t>, </a:t>
            </a:r>
            <a:r>
              <a:rPr lang="ru-RU" sz="2400" dirty="0" smtClean="0"/>
              <a:t>редактирование</a:t>
            </a:r>
            <a:r>
              <a:rPr lang="en-US" sz="2400" dirty="0" smtClean="0"/>
              <a:t>, </a:t>
            </a:r>
            <a:r>
              <a:rPr lang="ru-RU" sz="2400" dirty="0" smtClean="0"/>
              <a:t>продвижение заказов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342900" lvl="0" indent="-342900">
              <a:buClr>
                <a:srgbClr val="92D050"/>
              </a:buClr>
              <a:buFont typeface="Wingdings"/>
              <a:buChar char=""/>
              <a:tabLst>
                <a:tab pos="457200" algn="l"/>
              </a:tabLst>
            </a:pPr>
            <a:r>
              <a:rPr lang="en-US" sz="2400" dirty="0" smtClean="0"/>
              <a:t>ROLE</a:t>
            </a:r>
            <a:r>
              <a:rPr lang="ru-RU" sz="2400" dirty="0" smtClean="0"/>
              <a:t>_</a:t>
            </a:r>
            <a:r>
              <a:rPr lang="en-US" sz="2400" dirty="0" smtClean="0"/>
              <a:t>PRODUCTION</a:t>
            </a:r>
            <a:r>
              <a:rPr lang="ru-RU" sz="2400" dirty="0" smtClean="0"/>
              <a:t> – расчёт</a:t>
            </a:r>
            <a:r>
              <a:rPr lang="en-US" sz="2400" dirty="0" smtClean="0"/>
              <a:t>, </a:t>
            </a:r>
            <a:r>
              <a:rPr lang="ru-RU" sz="2400" dirty="0" smtClean="0"/>
              <a:t>редактирование</a:t>
            </a:r>
            <a:r>
              <a:rPr lang="en-US" sz="2400" dirty="0" smtClean="0"/>
              <a:t>, </a:t>
            </a:r>
            <a:r>
              <a:rPr lang="ru-RU" sz="2400" dirty="0" smtClean="0"/>
              <a:t>продвижение заказов, доступ к производственным чертежам.</a:t>
            </a:r>
          </a:p>
          <a:p>
            <a:pPr marL="342900" lvl="0" indent="-342900">
              <a:buClr>
                <a:srgbClr val="92D050"/>
              </a:buClr>
              <a:buFont typeface="Wingdings"/>
              <a:buChar char=""/>
              <a:tabLst>
                <a:tab pos="457200" algn="l"/>
              </a:tabLst>
            </a:pPr>
            <a:r>
              <a:rPr lang="en-US" sz="2400" dirty="0" smtClean="0"/>
              <a:t>ROLE</a:t>
            </a:r>
            <a:r>
              <a:rPr lang="ru-RU" sz="2400" dirty="0" smtClean="0"/>
              <a:t>_</a:t>
            </a:r>
            <a:r>
              <a:rPr lang="en-US" sz="2400" dirty="0" smtClean="0"/>
              <a:t>EXCHANGE</a:t>
            </a:r>
            <a:r>
              <a:rPr lang="ru-RU" sz="2400" dirty="0" smtClean="0"/>
              <a:t> – расчёт, сохранение, продвижение заказов;  обмен данными с другими системами.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Регистрация пользователя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210872" cy="3927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i="1" dirty="0" smtClean="0"/>
              <a:t> </a:t>
            </a:r>
            <a:r>
              <a:rPr lang="ru-RU" sz="2200" b="1" i="1" dirty="0" smtClean="0"/>
              <a:t>Для регистрации заполните форму.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b="1" dirty="0" smtClean="0"/>
              <a:t>Логин</a:t>
            </a:r>
            <a:r>
              <a:rPr lang="ru-RU" sz="2200" dirty="0" smtClean="0"/>
              <a:t> - имя на портале, которое будет использоваться для идентификации на портале. Логин должен быть уникальным для портала. Если выбранный вами логин  будет занят, вы получите сообщение.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200" b="1" dirty="0" smtClean="0"/>
              <a:t>E</a:t>
            </a:r>
            <a:r>
              <a:rPr lang="ru-RU" sz="2200" b="1" dirty="0" smtClean="0"/>
              <a:t>-</a:t>
            </a:r>
            <a:r>
              <a:rPr lang="en-US" sz="2200" b="1" dirty="0" smtClean="0"/>
              <a:t>mail</a:t>
            </a:r>
            <a:r>
              <a:rPr lang="ru-RU" sz="2200" dirty="0" smtClean="0"/>
              <a:t> – адрес электронной почты. На этот адрес будет прислан пароль для входа на портал. </a:t>
            </a:r>
            <a:r>
              <a:rPr lang="en-US" sz="2200" dirty="0" smtClean="0"/>
              <a:t>E</a:t>
            </a:r>
            <a:r>
              <a:rPr lang="ru-RU" sz="2200" dirty="0" smtClean="0"/>
              <a:t>-</a:t>
            </a:r>
            <a:r>
              <a:rPr lang="en-US" sz="2200" dirty="0" smtClean="0"/>
              <a:t>mail</a:t>
            </a:r>
            <a:r>
              <a:rPr lang="ru-RU" sz="2200" dirty="0" smtClean="0"/>
              <a:t>- должен быть уникален для портала. Если указанный адрес уже используется, вы получите сообщение.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b="1" dirty="0" smtClean="0"/>
              <a:t>Страна</a:t>
            </a:r>
            <a:r>
              <a:rPr lang="ru-RU" sz="2200" dirty="0" smtClean="0"/>
              <a:t> - страна определяет уровень наценок на цену изделий.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b="1" dirty="0" smtClean="0"/>
              <a:t>Регион</a:t>
            </a:r>
            <a:r>
              <a:rPr lang="ru-RU" sz="2200" dirty="0" smtClean="0"/>
              <a:t> -  регион  определят уровень наценок на цену изделий.</a:t>
            </a:r>
            <a:r>
              <a:rPr lang="ru-RU" sz="1600" b="1" dirty="0" smtClean="0"/>
              <a:t>	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3172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Регистрация пользователя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7712" y="1772816"/>
            <a:ext cx="41004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Регистрация пользователя (юр. лица)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3063569"/>
          </a:xfrm>
        </p:spPr>
        <p:txBody>
          <a:bodyPr>
            <a:normAutofit lnSpcReduction="10000"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Для регистрации юридического лица на портале войдите под вашими логином и паролем на портал, перейдите в раздел «Личный кабинет» - «Настройки»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endParaRPr lang="ru-RU" sz="2200" dirty="0" smtClean="0"/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endParaRPr lang="ru-RU" sz="2200" dirty="0" smtClean="0"/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endParaRPr lang="ru-RU" sz="2200" dirty="0" smtClean="0"/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В новом окне выберите пункт:</a:t>
            </a:r>
          </a:p>
          <a:p>
            <a:pPr>
              <a:buClr>
                <a:srgbClr val="92D050"/>
              </a:buClr>
              <a:buNone/>
            </a:pPr>
            <a:r>
              <a:rPr lang="ru-RU" sz="2200" dirty="0" smtClean="0"/>
              <a:t> «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Регистрация юридического лица»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3276600" cy="69532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85184"/>
            <a:ext cx="6953250" cy="9429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93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Регистрация пользователя (юр. лица)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3672408" cy="4503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Для регистрации заполните форму.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После </a:t>
            </a:r>
            <a:r>
              <a:rPr lang="ru-RU" sz="2200" u="sng" dirty="0" smtClean="0"/>
              <a:t>регистрации юридического лица</a:t>
            </a:r>
            <a:r>
              <a:rPr lang="ru-RU" sz="2200" dirty="0" smtClean="0"/>
              <a:t>, Вы сможете выбрать поставщика и пригласить клиентов. </a:t>
            </a:r>
            <a:endParaRPr lang="ru-RU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124618" cy="489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39752" y="2132856"/>
            <a:ext cx="6696744" cy="3806552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/>
              <a:t>ASErvice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5000" dirty="0" smtClean="0"/>
              <a:t>Сотрудничество покупателя и поставщика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Инструкция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Приглашение поставщика из системы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4176464" cy="5085184"/>
          </a:xfrm>
        </p:spPr>
        <p:txBody>
          <a:bodyPr>
            <a:normAutofit/>
          </a:bodyPr>
          <a:lstStyle/>
          <a:p>
            <a:pPr marL="0" indent="0">
              <a:buClr>
                <a:srgbClr val="92D050"/>
              </a:buClr>
              <a:buNone/>
            </a:pPr>
            <a:r>
              <a:rPr lang="ru-RU" sz="2200" dirty="0" smtClean="0"/>
              <a:t>Чтобы добавить поставщика, необходимо: </a:t>
            </a:r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зайти в раздел «Личный кабинет» - «Настройки»;</a:t>
            </a:r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endParaRPr lang="ru-RU" sz="2200" dirty="0" smtClean="0"/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выбрать </a:t>
            </a:r>
            <a:r>
              <a:rPr lang="ru-RU" sz="2200" i="1" dirty="0" smtClean="0"/>
              <a:t>«Пригласить поставщика из системы»;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6925" t="7301" r="65750" b="80099"/>
          <a:stretch>
            <a:fillRect/>
          </a:stretch>
        </p:blipFill>
        <p:spPr bwMode="auto">
          <a:xfrm>
            <a:off x="4355975" y="1844824"/>
            <a:ext cx="4224469" cy="172819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1456" t="21205" r="26678" b="67341"/>
          <a:stretch>
            <a:fillRect/>
          </a:stretch>
        </p:blipFill>
        <p:spPr bwMode="auto">
          <a:xfrm>
            <a:off x="179512" y="4725144"/>
            <a:ext cx="8748464" cy="106262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Приглашение поставщика из системы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4176464" cy="5085184"/>
          </a:xfrm>
        </p:spPr>
        <p:txBody>
          <a:bodyPr>
            <a:normAutofit/>
          </a:bodyPr>
          <a:lstStyle/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ввести </a:t>
            </a:r>
            <a:r>
              <a:rPr lang="en-US" sz="2200" i="1" dirty="0" smtClean="0"/>
              <a:t>e-mail</a:t>
            </a:r>
            <a:r>
              <a:rPr lang="ru-RU" sz="2200" dirty="0" smtClean="0"/>
              <a:t> поставщика;</a:t>
            </a:r>
          </a:p>
          <a:p>
            <a:pPr marL="0" indent="0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2200" dirty="0" smtClean="0"/>
              <a:t> на </a:t>
            </a:r>
            <a:r>
              <a:rPr lang="en-US" sz="2200" i="1" dirty="0" smtClean="0"/>
              <a:t>e-mail</a:t>
            </a:r>
            <a:r>
              <a:rPr lang="en-US" sz="2200" dirty="0" smtClean="0"/>
              <a:t> </a:t>
            </a:r>
            <a:r>
              <a:rPr lang="ru-RU" sz="2200" dirty="0" smtClean="0"/>
              <a:t>поставщика придет сообщение:</a:t>
            </a:r>
            <a:endParaRPr lang="ru-RU" sz="2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2438" t="24944" r="44881" b="34250"/>
          <a:stretch>
            <a:fillRect/>
          </a:stretch>
        </p:blipFill>
        <p:spPr bwMode="auto">
          <a:xfrm>
            <a:off x="4644008" y="1628800"/>
            <a:ext cx="3744416" cy="25714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65" t="30025" r="45310" b="43085"/>
          <a:stretch>
            <a:fillRect/>
          </a:stretch>
        </p:blipFill>
        <p:spPr bwMode="auto">
          <a:xfrm>
            <a:off x="395536" y="4437112"/>
            <a:ext cx="7885384" cy="21903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F2F2F2"/>
      </a:lt2>
      <a:accent1>
        <a:srgbClr val="7FD13B"/>
      </a:accent1>
      <a:accent2>
        <a:srgbClr val="FFC000"/>
      </a:accent2>
      <a:accent3>
        <a:srgbClr val="EA157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1543</TotalTime>
  <Words>927</Words>
  <Application>Microsoft Office PowerPoint</Application>
  <PresentationFormat>Экран (4:3)</PresentationFormat>
  <Paragraphs>119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Обычная</vt:lpstr>
      <vt:lpstr>ASErvice Регистрация на портале  </vt:lpstr>
      <vt:lpstr>Работа на портале AService</vt:lpstr>
      <vt:lpstr>Регистрация пользователя</vt:lpstr>
      <vt:lpstr>Регистрация пользователя</vt:lpstr>
      <vt:lpstr>Регистрация пользователя (юр. лица)</vt:lpstr>
      <vt:lpstr>Регистрация пользователя (юр. лица)</vt:lpstr>
      <vt:lpstr>ASErvice Сотрудничество покупателя и поставщика </vt:lpstr>
      <vt:lpstr>Приглашение поставщика из системы</vt:lpstr>
      <vt:lpstr>Приглашение поставщика из системы</vt:lpstr>
      <vt:lpstr>Приглашение поставщика из системы</vt:lpstr>
      <vt:lpstr>Приглашение поставщиком клиента из системы</vt:lpstr>
      <vt:lpstr>Приглашение поставщиком клиента из системы</vt:lpstr>
      <vt:lpstr>ASErvice РЕГИСТРАЦИЯ новых клиентов и  приглашение к сотрудничеству действующих </vt:lpstr>
      <vt:lpstr>Регистрация новых клиентов</vt:lpstr>
      <vt:lpstr>Регистрация новых клиентов</vt:lpstr>
      <vt:lpstr>Регистрация новых клиентов</vt:lpstr>
      <vt:lpstr>Дополнительные права текущим клиентам</vt:lpstr>
      <vt:lpstr>Дополнительные права текущим клиентам. Действия менеджера</vt:lpstr>
      <vt:lpstr>Дополнительные права текущим клиентам. Действия менеджера</vt:lpstr>
      <vt:lpstr>Дополнительные права текущим клиентам. Действия менеджера</vt:lpstr>
      <vt:lpstr>Дополнительные права текущим клиентам. Действия клиента</vt:lpstr>
      <vt:lpstr>Дополнительные права текущим клиентам. Действия клиента</vt:lpstr>
      <vt:lpstr>Дополнительные права текущим клиентам. Действия клиента</vt:lpstr>
      <vt:lpstr>ASErvice РЕГИСТРАЦИЯ МЕНЕДЖЕРОВ  </vt:lpstr>
      <vt:lpstr>Регистрация менеджеров</vt:lpstr>
      <vt:lpstr>Регистрация менеджеров</vt:lpstr>
      <vt:lpstr>Описание функционала ролей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пользователя</dc:title>
  <dc:creator>admin</dc:creator>
  <cp:lastModifiedBy>kovalets</cp:lastModifiedBy>
  <cp:revision>138</cp:revision>
  <dcterms:created xsi:type="dcterms:W3CDTF">2014-05-25T09:32:29Z</dcterms:created>
  <dcterms:modified xsi:type="dcterms:W3CDTF">2015-12-14T14:47:20Z</dcterms:modified>
</cp:coreProperties>
</file>